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6"/>
  </p:handoutMasterIdLst>
  <p:sldIdLst>
    <p:sldId id="256" r:id="rId2"/>
    <p:sldId id="297" r:id="rId3"/>
    <p:sldId id="345" r:id="rId4"/>
    <p:sldId id="383" r:id="rId5"/>
    <p:sldId id="384" r:id="rId6"/>
    <p:sldId id="350" r:id="rId7"/>
    <p:sldId id="358" r:id="rId8"/>
    <p:sldId id="359" r:id="rId9"/>
    <p:sldId id="356" r:id="rId10"/>
    <p:sldId id="360" r:id="rId11"/>
    <p:sldId id="385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7" r:id="rId20"/>
    <p:sldId id="371" r:id="rId21"/>
    <p:sldId id="378" r:id="rId22"/>
    <p:sldId id="379" r:id="rId23"/>
    <p:sldId id="380" r:id="rId24"/>
    <p:sldId id="381" r:id="rId25"/>
    <p:sldId id="382" r:id="rId26"/>
    <p:sldId id="372" r:id="rId27"/>
    <p:sldId id="361" r:id="rId28"/>
    <p:sldId id="362" r:id="rId29"/>
    <p:sldId id="386" r:id="rId30"/>
    <p:sldId id="388" r:id="rId31"/>
    <p:sldId id="389" r:id="rId32"/>
    <p:sldId id="387" r:id="rId33"/>
    <p:sldId id="390" r:id="rId34"/>
    <p:sldId id="376" r:id="rId35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300" b="1" kern="1200">
        <a:solidFill>
          <a:srgbClr val="FF6600"/>
        </a:solidFill>
        <a:latin typeface="Arial Blac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3399"/>
    <a:srgbClr val="83C2C1"/>
    <a:srgbClr val="72CDF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9" autoAdjust="0"/>
    <p:restoredTop sz="94737" autoAdjust="0"/>
  </p:normalViewPr>
  <p:slideViewPr>
    <p:cSldViewPr snapToGrid="0">
      <p:cViewPr varScale="1">
        <p:scale>
          <a:sx n="109" d="100"/>
          <a:sy n="109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0A54EB8-83E0-4F43-BD28-41DEF39F9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76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560B16-BCEC-430D-B4AF-7BE980458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0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93A86-6FFF-4FCC-BFAC-105941206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80FC5-21E4-4D1F-B653-7BE5E462B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4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3C49B-A7A5-4437-959D-0A637291C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7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AF547-824E-4DBE-A79F-FF6C4D4DE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5898C-8B3D-4856-9150-8B418F5E0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3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81205-81FB-4ED3-9876-CA4B2454F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0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9A2B-27E4-45AB-9839-262DBA803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3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96DC0-B505-446A-8CD7-146B6182B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4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A0118-8EFC-4639-8523-FEB529828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88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01070-FC79-4622-BEAE-BD2BFD7FC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34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C380BD5-CD08-49DE-9624-C5E18552A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 b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5" Type="http://schemas.openxmlformats.org/officeDocument/2006/relationships/image" Target="../media/image14.png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8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png"/><Relationship Id="rId5" Type="http://schemas.openxmlformats.org/officeDocument/2006/relationships/image" Target="../media/image18.png"/><Relationship Id="rId4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png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0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png"/><Relationship Id="rId5" Type="http://schemas.openxmlformats.org/officeDocument/2006/relationships/image" Target="../media/image25.emf"/><Relationship Id="rId4" Type="http://schemas.openxmlformats.org/officeDocument/2006/relationships/oleObject" Target="../embeddings/oleObject1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30.png"/><Relationship Id="rId5" Type="http://schemas.openxmlformats.org/officeDocument/2006/relationships/image" Target="../media/image32.emf"/><Relationship Id="rId4" Type="http://schemas.openxmlformats.org/officeDocument/2006/relationships/oleObject" Target="../embeddings/oleObject1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4.emf"/><Relationship Id="rId4" Type="http://schemas.openxmlformats.org/officeDocument/2006/relationships/oleObject" Target="../embeddings/oleObject18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5.emf"/><Relationship Id="rId4" Type="http://schemas.openxmlformats.org/officeDocument/2006/relationships/oleObject" Target="../embeddings/oleObject20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MAT 3749</a:t>
            </a:r>
            <a:br>
              <a:rPr lang="en-US"/>
            </a:br>
            <a:r>
              <a:rPr lang="en-US">
                <a:solidFill>
                  <a:srgbClr val="83C2C1"/>
                </a:solidFill>
              </a:rPr>
              <a:t>Introduction to Analysis</a:t>
            </a:r>
            <a:endParaRPr lang="en-US" i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0066CC"/>
                </a:solidFill>
              </a:rPr>
              <a:t>Section 2.2 Part II</a:t>
            </a:r>
          </a:p>
          <a:p>
            <a:pPr eaLnBrk="1" hangingPunct="1"/>
            <a:r>
              <a:rPr lang="en-US">
                <a:solidFill>
                  <a:srgbClr val="0066CC"/>
                </a:solidFill>
              </a:rPr>
              <a:t>Intermediate Value Theorem</a:t>
            </a:r>
            <a:endParaRPr lang="en-US" sz="3200">
              <a:solidFill>
                <a:srgbClr val="FF66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341438" y="6084888"/>
            <a:ext cx="65595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http://myhome.spu.edu/lauw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Completeness Axiom</a:t>
            </a:r>
            <a:endParaRPr lang="en-US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2368550"/>
            <a:ext cx="6362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F65A8-2011-42FE-BBB3-BBFBB7C8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8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8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800" dirty="0"/>
                  <a:t>and that </a:t>
                </a:r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are with different signs</a:t>
                </a:r>
              </a:p>
              <a:p>
                <a:pPr eaLnBrk="1" hangingPunct="1"/>
                <a:r>
                  <a:rPr lang="en-US" altLang="en-US" sz="2800" dirty="0"/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800" dirty="0"/>
                  <a:t> in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en-US" sz="28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  <a:blipFill>
                <a:blip r:embed="rId2"/>
                <a:stretch>
                  <a:fillRect l="-600" t="-5759" b="-39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604" name="Picture 6">
            <a:extLst>
              <a:ext uri="{FF2B5EF4-FFF2-40B4-BE49-F238E27FC236}">
                <a16:creationId xmlns:a16="http://schemas.microsoft.com/office/drawing/2014/main" id="{31A9F7A1-F973-408F-BB74-ABDA1578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409950"/>
            <a:ext cx="334962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9825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1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395288" y="1949450"/>
            <a:ext cx="83534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TextBox 1"/>
          <p:cNvSpPr txBox="1">
            <a:spLocks noChangeArrowheads="1"/>
          </p:cNvSpPr>
          <p:nvPr/>
        </p:nvSpPr>
        <p:spPr bwMode="auto">
          <a:xfrm>
            <a:off x="1381125" y="1995488"/>
            <a:ext cx="885825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Without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2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49450"/>
            <a:ext cx="83534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364" name="Object 1"/>
          <p:cNvGraphicFramePr>
            <a:graphicFrameLocks noChangeAspect="1"/>
          </p:cNvGraphicFramePr>
          <p:nvPr/>
        </p:nvGraphicFramePr>
        <p:xfrm>
          <a:off x="890588" y="3040063"/>
          <a:ext cx="3411537" cy="269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88" y="3040063"/>
                        <a:ext cx="3411537" cy="2690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2"/>
          <p:cNvGraphicFramePr>
            <a:graphicFrameLocks noChangeAspect="1"/>
          </p:cNvGraphicFramePr>
          <p:nvPr/>
        </p:nvGraphicFramePr>
        <p:xfrm>
          <a:off x="4321175" y="3022600"/>
          <a:ext cx="3424238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Visio" r:id="rId6" imgW="1988753" imgH="1568141" progId="Visio.Drawing.11">
                  <p:embed/>
                </p:oleObj>
              </mc:Choice>
              <mc:Fallback>
                <p:oleObj name="Visio" r:id="rId6" imgW="1988753" imgH="156814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022600"/>
                        <a:ext cx="3424238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1381125" y="1995488"/>
            <a:ext cx="885825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itchFamily="34" charset="0"/>
              </a:defRPr>
            </a:lvl9pPr>
          </a:lstStyle>
          <a:p>
            <a:pPr eaLnBrk="1" hangingPunct="1"/>
            <a:r>
              <a:rPr lang="en-US" sz="20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Without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2</a:t>
            </a:r>
          </a:p>
        </p:txBody>
      </p:sp>
      <p:graphicFrame>
        <p:nvGraphicFramePr>
          <p:cNvPr id="16387" name="Object 1"/>
          <p:cNvGraphicFramePr>
            <a:graphicFrameLocks noChangeAspect="1"/>
          </p:cNvGraphicFramePr>
          <p:nvPr/>
        </p:nvGraphicFramePr>
        <p:xfrm>
          <a:off x="890588" y="3040063"/>
          <a:ext cx="3411537" cy="269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Visio" r:id="rId3" imgW="1988753" imgH="1568141" progId="Visio.Drawing.11">
                  <p:embed/>
                </p:oleObj>
              </mc:Choice>
              <mc:Fallback>
                <p:oleObj name="Visio" r:id="rId3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588" y="3040063"/>
                        <a:ext cx="3411537" cy="2690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2"/>
          <p:cNvGraphicFramePr>
            <a:graphicFrameLocks noChangeAspect="1"/>
          </p:cNvGraphicFramePr>
          <p:nvPr/>
        </p:nvGraphicFramePr>
        <p:xfrm>
          <a:off x="4321175" y="3022600"/>
          <a:ext cx="3424238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Visio" r:id="rId5" imgW="1988753" imgH="1568141" progId="Visio.Drawing.11">
                  <p:embed/>
                </p:oleObj>
              </mc:Choice>
              <mc:Fallback>
                <p:oleObj name="Visio" r:id="rId5" imgW="1988753" imgH="156814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022600"/>
                        <a:ext cx="3424238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2046288"/>
            <a:ext cx="7972425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3</a:t>
            </a:r>
          </a:p>
        </p:txBody>
      </p:sp>
      <p:graphicFrame>
        <p:nvGraphicFramePr>
          <p:cNvPr id="17411" name="Object 2"/>
          <p:cNvGraphicFramePr>
            <a:graphicFrameLocks noChangeAspect="1"/>
          </p:cNvGraphicFramePr>
          <p:nvPr/>
        </p:nvGraphicFramePr>
        <p:xfrm>
          <a:off x="4321175" y="3022600"/>
          <a:ext cx="3424238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Visio" r:id="rId3" imgW="1988753" imgH="1568141" progId="Visio.Drawing.11">
                  <p:embed/>
                </p:oleObj>
              </mc:Choice>
              <mc:Fallback>
                <p:oleObj name="Visio" r:id="rId3" imgW="1988753" imgH="156814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022600"/>
                        <a:ext cx="3424238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2816225"/>
            <a:ext cx="7810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3" t="50000" r="60997"/>
          <a:stretch>
            <a:fillRect/>
          </a:stretch>
        </p:blipFill>
        <p:spPr bwMode="auto">
          <a:xfrm>
            <a:off x="4852988" y="2243138"/>
            <a:ext cx="2628900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76" y="2954823"/>
            <a:ext cx="11811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76" y="3482975"/>
            <a:ext cx="16859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4</a:t>
            </a:r>
          </a:p>
        </p:txBody>
      </p:sp>
      <p:graphicFrame>
        <p:nvGraphicFramePr>
          <p:cNvPr id="18435" name="Object 2"/>
          <p:cNvGraphicFramePr>
            <a:graphicFrameLocks noChangeAspect="1"/>
          </p:cNvGraphicFramePr>
          <p:nvPr/>
        </p:nvGraphicFramePr>
        <p:xfrm>
          <a:off x="4321175" y="3022600"/>
          <a:ext cx="3424238" cy="269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Visio" r:id="rId3" imgW="1988753" imgH="1568141" progId="Visio.Drawing.11">
                  <p:embed/>
                </p:oleObj>
              </mc:Choice>
              <mc:Fallback>
                <p:oleObj name="Visio" r:id="rId3" imgW="1988753" imgH="1568141" progId="Visio.Drawing.1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022600"/>
                        <a:ext cx="3424238" cy="269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2747963"/>
            <a:ext cx="10858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3" t="50000" r="60997"/>
          <a:stretch>
            <a:fillRect/>
          </a:stretch>
        </p:blipFill>
        <p:spPr bwMode="auto">
          <a:xfrm>
            <a:off x="4852988" y="2243138"/>
            <a:ext cx="2628900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Why does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≤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𝑐</m:t>
                    </m:r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3750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91024" y="3987553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Why does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≤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𝑏</m:t>
                    </m:r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987553"/>
                <a:ext cx="3903694" cy="276999"/>
              </a:xfrm>
              <a:prstGeom prst="rect">
                <a:avLst/>
              </a:prstGeom>
              <a:blipFill rotWithShape="1">
                <a:blip r:embed="rId8"/>
                <a:stretch>
                  <a:fillRect l="-3750" t="-26087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95488"/>
            <a:ext cx="7162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761"/>
          <a:stretch>
            <a:fillRect/>
          </a:stretch>
        </p:blipFill>
        <p:spPr bwMode="auto">
          <a:xfrm>
            <a:off x="692150" y="2081213"/>
            <a:ext cx="4143375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484" name="Object 1"/>
          <p:cNvGraphicFramePr>
            <a:graphicFrameLocks noChangeAspect="1"/>
          </p:cNvGraphicFramePr>
          <p:nvPr/>
        </p:nvGraphicFramePr>
        <p:xfrm>
          <a:off x="774700" y="3027363"/>
          <a:ext cx="3470275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027363"/>
                        <a:ext cx="3470275" cy="273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Analysis: Step 5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761"/>
          <a:stretch>
            <a:fillRect/>
          </a:stretch>
        </p:blipFill>
        <p:spPr bwMode="auto">
          <a:xfrm>
            <a:off x="692150" y="2081213"/>
            <a:ext cx="4143375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484" name="Object 1"/>
          <p:cNvGraphicFramePr>
            <a:graphicFrameLocks noChangeAspect="1"/>
          </p:cNvGraphicFramePr>
          <p:nvPr/>
        </p:nvGraphicFramePr>
        <p:xfrm>
          <a:off x="774700" y="3027363"/>
          <a:ext cx="3470275" cy="273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3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027363"/>
                        <a:ext cx="3470275" cy="273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340" y="2081213"/>
            <a:ext cx="39814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88667" y="3077155"/>
            <a:ext cx="242369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What’s wrong?</a:t>
            </a:r>
          </a:p>
        </p:txBody>
      </p:sp>
    </p:spTree>
    <p:extLst>
      <p:ext uri="{BB962C8B-B14F-4D97-AF65-F5344CB8AC3E}">
        <p14:creationId xmlns:p14="http://schemas.microsoft.com/office/powerpoint/2010/main" val="154445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3588" y="1874838"/>
            <a:ext cx="7696200" cy="3703637"/>
          </a:xfrm>
        </p:spPr>
        <p:txBody>
          <a:bodyPr/>
          <a:lstStyle/>
          <a:p>
            <a:pPr marL="233363" indent="-233363" eaLnBrk="1" hangingPunct="1"/>
            <a:r>
              <a:rPr lang="en-US"/>
              <a:t>Prove Intermediate Value Theorem (statement 2).</a:t>
            </a:r>
          </a:p>
          <a:p>
            <a:pPr marL="233363" indent="-233363" eaLnBrk="1" hangingPunct="1"/>
            <a:r>
              <a:rPr lang="en-US"/>
              <a:t>The first proof with substantial length</a:t>
            </a:r>
          </a:p>
          <a:p>
            <a:pPr marL="233363" indent="-233363" eaLnBrk="1" hangingPunct="1"/>
            <a:r>
              <a:rPr lang="en-US"/>
              <a:t>As usual, we will go through the analysis carefully</a:t>
            </a:r>
          </a:p>
          <a:p>
            <a:pPr marL="233363" indent="-233363" eaLnBrk="1" hangingPunct="1"/>
            <a:r>
              <a:rPr lang="en-US"/>
              <a:t>I will have questions to ask you.  Please try to answer some questions.</a:t>
            </a:r>
          </a:p>
          <a:p>
            <a:pPr marL="233363" indent="-233363" eaLnBrk="1" hangingPunct="1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7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 is not an upper bound 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𝑆</m:t>
                    </m:r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750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" y="2117725"/>
            <a:ext cx="40005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989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2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1024" y="3333546"/>
                <a:ext cx="3903694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What is the consequence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rgbClr val="0066CC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 is not an upper bound 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𝑆</m:t>
                    </m:r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333546"/>
                <a:ext cx="3903694" cy="553998"/>
              </a:xfrm>
              <a:prstGeom prst="rect">
                <a:avLst/>
              </a:prstGeom>
              <a:blipFill rotWithShape="1">
                <a:blip r:embed="rId6"/>
                <a:stretch>
                  <a:fillRect l="-3750" t="-14286" b="-24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" y="2117725"/>
            <a:ext cx="40005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1802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6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Why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𝑧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≤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?</m:t>
                    </m:r>
                  </m:oMath>
                </a14:m>
                <a:endParaRPr lang="en-US" sz="1800" b="0" dirty="0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750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" y="2117725"/>
            <a:ext cx="40005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428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0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" y="2117725"/>
            <a:ext cx="40005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Why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𝑧</m:t>
                    </m:r>
                    <m:r>
                      <a:rPr lang="en-US" sz="1800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&lt;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?</m:t>
                    </m:r>
                  </m:oMath>
                </a14:m>
                <a:endParaRPr lang="en-US" sz="1800" b="0" dirty="0">
                  <a:solidFill>
                    <a:srgbClr val="0066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024" y="3333546"/>
                <a:ext cx="3903694" cy="276999"/>
              </a:xfrm>
              <a:prstGeom prst="rect">
                <a:avLst/>
              </a:prstGeom>
              <a:blipFill rotWithShape="1">
                <a:blip r:embed="rId7"/>
                <a:stretch>
                  <a:fillRect l="-3750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26870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5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97"/>
          <a:stretch>
            <a:fillRect/>
          </a:stretch>
        </p:blipFill>
        <p:spPr bwMode="auto">
          <a:xfrm>
            <a:off x="4576763" y="2117725"/>
            <a:ext cx="4114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1508" name="Object 1"/>
          <p:cNvGraphicFramePr>
            <a:graphicFrameLocks noChangeAspect="1"/>
          </p:cNvGraphicFramePr>
          <p:nvPr/>
        </p:nvGraphicFramePr>
        <p:xfrm>
          <a:off x="4645025" y="3006725"/>
          <a:ext cx="3630613" cy="28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9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025" y="3006725"/>
                        <a:ext cx="3630613" cy="286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1024" y="3333546"/>
            <a:ext cx="390369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If so, what is the contradiction?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3" y="2742876"/>
            <a:ext cx="38766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9908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Analysis: Step 6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563" y="2593975"/>
            <a:ext cx="1133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2532" name="Object 1"/>
          <p:cNvGraphicFramePr>
            <a:graphicFrameLocks noChangeAspect="1"/>
          </p:cNvGraphicFramePr>
          <p:nvPr/>
        </p:nvGraphicFramePr>
        <p:xfrm>
          <a:off x="1125538" y="2890838"/>
          <a:ext cx="3532187" cy="27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2890838"/>
                        <a:ext cx="3532187" cy="278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33816" y="3315942"/>
                <a:ext cx="39036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Can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rgbClr val="0066CC"/>
                        </a:solidFill>
                        <a:latin typeface="Cambria Math"/>
                        <a:cs typeface="Times New Roman" pitchFamily="18" charset="0"/>
                      </a:rPr>
                      <m:t>𝑎</m:t>
                    </m:r>
                  </m:oMath>
                </a14:m>
                <a:r>
                  <a:rPr lang="en-US" sz="1800" b="0" dirty="0">
                    <a:solidFill>
                      <a:srgbClr val="0066CC"/>
                    </a:solidFill>
                    <a:latin typeface="Times New Roman" pitchFamily="18" charset="0"/>
                    <a:cs typeface="Times New Roman" pitchFamily="18" charset="0"/>
                  </a:rPr>
                  <a:t>?  Why?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816" y="3315942"/>
                <a:ext cx="3903694" cy="276999"/>
              </a:xfrm>
              <a:prstGeom prst="rect">
                <a:avLst/>
              </a:prstGeom>
              <a:blipFill rotWithShape="1">
                <a:blip r:embed="rId6"/>
                <a:stretch>
                  <a:fillRect l="-3588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Lemma 1</a:t>
            </a:r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989138"/>
            <a:ext cx="70294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3556" name="Object 1"/>
          <p:cNvGraphicFramePr>
            <a:graphicFrameLocks noChangeAspect="1"/>
          </p:cNvGraphicFramePr>
          <p:nvPr/>
        </p:nvGraphicFramePr>
        <p:xfrm>
          <a:off x="1046163" y="3027363"/>
          <a:ext cx="3657600" cy="288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3027363"/>
                        <a:ext cx="3657600" cy="288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Lemma 2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1997075"/>
            <a:ext cx="68294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F65A8-2011-42FE-BBB3-BBFBB7C8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8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8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800" dirty="0"/>
                  <a:t>and that </a:t>
                </a:r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are with different signs</a:t>
                </a:r>
              </a:p>
              <a:p>
                <a:pPr eaLnBrk="1" hangingPunct="1"/>
                <a:r>
                  <a:rPr lang="en-US" altLang="en-US" sz="2800" dirty="0"/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800" dirty="0"/>
                  <a:t> in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en-US" sz="28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  <a:blipFill>
                <a:blip r:embed="rId2"/>
                <a:stretch>
                  <a:fillRect l="-600" t="-5759" b="-39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604" name="Picture 6">
            <a:extLst>
              <a:ext uri="{FF2B5EF4-FFF2-40B4-BE49-F238E27FC236}">
                <a16:creationId xmlns:a16="http://schemas.microsoft.com/office/drawing/2014/main" id="{31A9F7A1-F973-408F-BB74-ABDA1578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409950"/>
            <a:ext cx="334962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2430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Section 2.2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 wrap="square" anchor="b">
            <a:normAutofit/>
          </a:bodyPr>
          <a:lstStyle/>
          <a:p>
            <a:r>
              <a:rPr lang="en-US"/>
              <a:t>Proof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88CFA-38C9-4887-83A6-360F351F6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843453"/>
            <a:ext cx="67056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65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 wrap="square" anchor="b">
            <a:normAutofit/>
          </a:bodyPr>
          <a:lstStyle/>
          <a:p>
            <a:r>
              <a:rPr lang="en-US"/>
              <a:t>Proof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88CFA-38C9-4887-83A6-360F351F6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843453"/>
            <a:ext cx="6705600" cy="25908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22A3C01-A2FF-46BF-BF88-8A0FDCEE0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4793639"/>
            <a:ext cx="544830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9222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EA2901-B604-4C52-A3E2-E40E29778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1792287"/>
            <a:ext cx="8572500" cy="2447925"/>
          </a:xfrm>
          <a:prstGeom prst="rect">
            <a:avLst/>
          </a:prstGeom>
        </p:spPr>
      </p:pic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</a:t>
            </a:r>
          </a:p>
        </p:txBody>
      </p:sp>
      <p:graphicFrame>
        <p:nvGraphicFramePr>
          <p:cNvPr id="27652" name="Object 1"/>
          <p:cNvGraphicFramePr>
            <a:graphicFrameLocks noChangeAspect="1"/>
          </p:cNvGraphicFramePr>
          <p:nvPr/>
        </p:nvGraphicFramePr>
        <p:xfrm>
          <a:off x="3273425" y="3841750"/>
          <a:ext cx="3470275" cy="2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2765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425" y="3841750"/>
                        <a:ext cx="3470275" cy="273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05394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30D58A-A031-41F4-9867-A6EF79A3D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11" y="1841898"/>
            <a:ext cx="8152789" cy="3043828"/>
          </a:xfrm>
          <a:prstGeom prst="rect">
            <a:avLst/>
          </a:prstGeom>
        </p:spPr>
      </p:pic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</a:t>
            </a:r>
          </a:p>
        </p:txBody>
      </p:sp>
      <p:sp>
        <p:nvSpPr>
          <p:cNvPr id="28676" name="Oval 1"/>
          <p:cNvSpPr>
            <a:spLocks noChangeArrowheads="1"/>
          </p:cNvSpPr>
          <p:nvPr/>
        </p:nvSpPr>
        <p:spPr bwMode="auto">
          <a:xfrm>
            <a:off x="4698023" y="1729776"/>
            <a:ext cx="709613" cy="5873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Oval 4"/>
          <p:cNvSpPr>
            <a:spLocks noChangeArrowheads="1"/>
          </p:cNvSpPr>
          <p:nvPr/>
        </p:nvSpPr>
        <p:spPr bwMode="auto">
          <a:xfrm>
            <a:off x="4016375" y="3734655"/>
            <a:ext cx="593725" cy="46355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678" name="Object 1"/>
          <p:cNvGraphicFramePr>
            <a:graphicFrameLocks noChangeAspect="1"/>
          </p:cNvGraphicFramePr>
          <p:nvPr/>
        </p:nvGraphicFramePr>
        <p:xfrm>
          <a:off x="5233988" y="4364038"/>
          <a:ext cx="3632200" cy="286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1" name="Visio" r:id="rId4" imgW="1988753" imgH="1568141" progId="Visio.Drawing.11">
                  <p:embed/>
                </p:oleObj>
              </mc:Choice>
              <mc:Fallback>
                <p:oleObj name="Visio" r:id="rId4" imgW="1988753" imgH="1568141" progId="Visio.Drawing.11">
                  <p:embed/>
                  <p:pic>
                    <p:nvPicPr>
                      <p:cNvPr id="2867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8" y="4364038"/>
                        <a:ext cx="3632200" cy="286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41530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10AE1F-6018-435D-9169-42EFDA6F5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922950"/>
            <a:ext cx="6019800" cy="866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85F69CD-B695-49E5-ABA8-39116EA0DB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IVT Statement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07" name="Rectangle 3">
                <a:extLst>
                  <a:ext uri="{FF2B5EF4-FFF2-40B4-BE49-F238E27FC236}">
                    <a16:creationId xmlns:a16="http://schemas.microsoft.com/office/drawing/2014/main" id="{4B7C8F4D-949B-4C32-8FEF-704FD8C7085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289175"/>
              </a:xfrm>
            </p:spPr>
            <p:txBody>
              <a:bodyPr/>
              <a:lstStyle/>
              <a:p>
                <a:pPr eaLnBrk="1" hangingPunct="1"/>
                <a:r>
                  <a:rPr lang="en-US" altLang="en-US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dirty="0"/>
                  <a:t> with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)≠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is between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altLang="en-US" dirty="0">
                  <a:solidFill>
                    <a:srgbClr val="0066CC"/>
                  </a:solidFill>
                  <a:cs typeface="Arial" panose="020B0604020202020204" pitchFamily="34" charset="0"/>
                </a:endParaRPr>
              </a:p>
              <a:p>
                <a:pPr eaLnBrk="1" hangingPunct="1"/>
                <a:r>
                  <a:rPr lang="en-US" altLang="en-US" dirty="0">
                    <a:cs typeface="Arial" panose="020B0604020202020204" pitchFamily="34" charset="0"/>
                  </a:rPr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in </a:t>
                </a:r>
                <a14:m>
                  <m:oMath xmlns:m="http://schemas.openxmlformats.org/officeDocument/2006/math"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en-US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altLang="en-US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en-US" dirty="0">
                    <a:cs typeface="Arial" panose="020B0604020202020204" pitchFamily="34" charset="0"/>
                  </a:rPr>
                  <a:t> such that</a:t>
                </a:r>
              </a:p>
              <a:p>
                <a:pPr algn="ctr" eaLnBrk="1" hangingPunct="1">
                  <a:buFont typeface="Wingdings" panose="05000000000000000000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US" altLang="en-US" i="1" dirty="0" smtClean="0">
                          <a:solidFill>
                            <a:srgbClr val="0066CC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</m:oMath>
                  </m:oMathPara>
                </a14:m>
                <a:endParaRPr lang="en-US" altLang="en-US" dirty="0">
                  <a:solidFill>
                    <a:srgbClr val="0066CC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507" name="Rectangle 3">
                <a:extLst>
                  <a:ext uri="{FF2B5EF4-FFF2-40B4-BE49-F238E27FC236}">
                    <a16:creationId xmlns:a16="http://schemas.microsoft.com/office/drawing/2014/main" id="{4B7C8F4D-949B-4C32-8FEF-704FD8C708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7696200" cy="2289175"/>
              </a:xfrm>
              <a:blipFill>
                <a:blip r:embed="rId2"/>
                <a:stretch>
                  <a:fillRect l="-792" t="-3467" b="-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F65A8-2011-42FE-BBB3-BBFBB7C8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IVT Statement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</p:spPr>
            <p:txBody>
              <a:bodyPr/>
              <a:lstStyle/>
              <a:p>
                <a:pPr eaLnBrk="1" hangingPunct="1"/>
                <a:r>
                  <a:rPr lang="en-US" altLang="en-US" sz="2800" dirty="0"/>
                  <a:t>Suppose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800" dirty="0"/>
                  <a:t> is continuous on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:r>
                  <a:rPr lang="en-US" altLang="en-US" sz="2800" dirty="0"/>
                  <a:t>and that </a:t>
                </a:r>
                <a:r>
                  <a:rPr lang="en-US" altLang="en-US" sz="2800" dirty="0">
                    <a:solidFill>
                      <a:srgbClr val="0066CC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are with different signs</a:t>
                </a:r>
              </a:p>
              <a:p>
                <a:pPr eaLnBrk="1" hangingPunct="1"/>
                <a:r>
                  <a:rPr lang="en-US" altLang="en-US" sz="2800" dirty="0"/>
                  <a:t>Then there is a no.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en-US" sz="2800" dirty="0"/>
                  <a:t> in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en-US" sz="2800" i="1" dirty="0" err="1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800" dirty="0"/>
                  <a:t> such that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i="1" dirty="0" smtClean="0">
                        <a:solidFill>
                          <a:srgbClr val="0066CC"/>
                        </a:solidFill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US" altLang="en-US" sz="2800" dirty="0">
                  <a:solidFill>
                    <a:srgbClr val="0066CC"/>
                  </a:solidFill>
                </a:endParaRPr>
              </a:p>
            </p:txBody>
          </p:sp>
        </mc:Choice>
        <mc:Fallback xmlns="">
          <p:sp>
            <p:nvSpPr>
              <p:cNvPr id="25603" name="Rectangle 26">
                <a:extLst>
                  <a:ext uri="{FF2B5EF4-FFF2-40B4-BE49-F238E27FC236}">
                    <a16:creationId xmlns:a16="http://schemas.microsoft.com/office/drawing/2014/main" id="{4A589591-EEC5-4A47-A750-C32B572065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62000" y="1905000"/>
                <a:ext cx="8126413" cy="1165225"/>
              </a:xfrm>
              <a:blipFill>
                <a:blip r:embed="rId2"/>
                <a:stretch>
                  <a:fillRect l="-600" t="-5759" b="-39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604" name="Picture 6">
            <a:extLst>
              <a:ext uri="{FF2B5EF4-FFF2-40B4-BE49-F238E27FC236}">
                <a16:creationId xmlns:a16="http://schemas.microsoft.com/office/drawing/2014/main" id="{31A9F7A1-F973-408F-BB74-ABDA1578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3409950"/>
            <a:ext cx="3349625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Intermediate Value Theorem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3355975"/>
          </a:xfrm>
        </p:spPr>
        <p:txBody>
          <a:bodyPr/>
          <a:lstStyle/>
          <a:p>
            <a:pPr eaLnBrk="1" hangingPunct="1"/>
            <a:r>
              <a:rPr lang="en-US"/>
              <a:t>There are usually two type of proofs.</a:t>
            </a:r>
          </a:p>
          <a:p>
            <a:pPr lvl="1" eaLnBrk="1" hangingPunct="1"/>
            <a:r>
              <a:rPr lang="en-US"/>
              <a:t>Use sequences</a:t>
            </a:r>
          </a:p>
          <a:p>
            <a:pPr lvl="1" eaLnBrk="1" hangingPunct="1"/>
            <a:r>
              <a:rPr lang="en-US">
                <a:solidFill>
                  <a:srgbClr val="FF0000"/>
                </a:solidFill>
              </a:rPr>
              <a:t>Use contradictions to argue that </a:t>
            </a:r>
          </a:p>
          <a:p>
            <a:pPr lvl="1" eaLnBrk="1" hangingPunct="1">
              <a:buFontTx/>
              <a:buNone/>
            </a:pPr>
            <a:r>
              <a:rPr lang="en-US"/>
              <a:t>                            </a:t>
            </a:r>
            <a:r>
              <a:rPr lang="en-US">
                <a:solidFill>
                  <a:srgbClr val="FF0000"/>
                </a:solidFill>
              </a:rPr>
              <a:t>and</a:t>
            </a:r>
            <a:r>
              <a:rPr lang="en-US"/>
              <a:t> </a:t>
            </a:r>
          </a:p>
        </p:txBody>
      </p:sp>
      <p:graphicFrame>
        <p:nvGraphicFramePr>
          <p:cNvPr id="8196" name="Object 2"/>
          <p:cNvGraphicFramePr>
            <a:graphicFrameLocks noChangeAspect="1"/>
          </p:cNvGraphicFramePr>
          <p:nvPr/>
        </p:nvGraphicFramePr>
        <p:xfrm>
          <a:off x="2651125" y="3452813"/>
          <a:ext cx="10207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3" imgW="634725" imgH="253890" progId="Equation.DSMT4">
                  <p:embed/>
                </p:oleObj>
              </mc:Choice>
              <mc:Fallback>
                <p:oleObj name="Equation" r:id="rId3" imgW="634725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452813"/>
                        <a:ext cx="102076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3"/>
          <p:cNvGraphicFramePr>
            <a:graphicFrameLocks noChangeAspect="1"/>
          </p:cNvGraphicFramePr>
          <p:nvPr/>
        </p:nvGraphicFramePr>
        <p:xfrm>
          <a:off x="4557713" y="3451225"/>
          <a:ext cx="1020762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5" imgW="634725" imgH="253890" progId="Equation.DSMT4">
                  <p:embed/>
                </p:oleObj>
              </mc:Choice>
              <mc:Fallback>
                <p:oleObj name="Equation" r:id="rId5" imgW="634725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451225"/>
                        <a:ext cx="1020762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 Continuity (</a:t>
            </a:r>
            <a:r>
              <a:rPr lang="en-US" b="1">
                <a:latin typeface="MaplePi" pitchFamily="2" charset="0"/>
              </a:rPr>
              <a:t>e</a:t>
            </a:r>
            <a:r>
              <a:rPr lang="en-US" b="1"/>
              <a:t>-</a:t>
            </a:r>
            <a:r>
              <a:rPr lang="en-US" b="1">
                <a:latin typeface="MaplePi" pitchFamily="2" charset="0"/>
              </a:rPr>
              <a:t>d</a:t>
            </a:r>
            <a:r>
              <a:rPr lang="en-US"/>
              <a:t>)</a:t>
            </a:r>
            <a:endParaRPr lang="en-US" b="1"/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3362325"/>
            <a:ext cx="33909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2228850"/>
            <a:ext cx="81248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21" name="Straight Connector 2"/>
          <p:cNvCxnSpPr>
            <a:cxnSpLocks noChangeShapeType="1"/>
          </p:cNvCxnSpPr>
          <p:nvPr/>
        </p:nvCxnSpPr>
        <p:spPr bwMode="auto">
          <a:xfrm>
            <a:off x="5476875" y="4027488"/>
            <a:ext cx="9525" cy="6985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Continuous from the Right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2609850"/>
            <a:ext cx="79152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AD7E2F2-493D-4016-A001-4748BD7269ED}"/>
              </a:ext>
            </a:extLst>
          </p:cNvPr>
          <p:cNvSpPr/>
          <p:nvPr/>
        </p:nvSpPr>
        <p:spPr bwMode="auto">
          <a:xfrm>
            <a:off x="3297115" y="2609850"/>
            <a:ext cx="518747" cy="30040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300" b="1" i="0" u="none" strike="noStrike" cap="none" normalizeH="0" baseline="0">
              <a:ln>
                <a:noFill/>
              </a:ln>
              <a:solidFill>
                <a:srgbClr val="FF6600"/>
              </a:solidFill>
              <a:effectLst/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 Supremum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50" y="3838575"/>
            <a:ext cx="50292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2030413"/>
            <a:ext cx="7410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2537</TotalTime>
  <Words>427</Words>
  <Application>Microsoft Office PowerPoint</Application>
  <PresentationFormat>On-screen Show (4:3)</PresentationFormat>
  <Paragraphs>66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Arial Black</vt:lpstr>
      <vt:lpstr>Cambria Math</vt:lpstr>
      <vt:lpstr>MaplePi</vt:lpstr>
      <vt:lpstr>Times New Roman</vt:lpstr>
      <vt:lpstr>Wingdings</vt:lpstr>
      <vt:lpstr>Studio</vt:lpstr>
      <vt:lpstr>Equation</vt:lpstr>
      <vt:lpstr>Visio</vt:lpstr>
      <vt:lpstr>MAT 3749 Introduction to Analysis</vt:lpstr>
      <vt:lpstr>Preview</vt:lpstr>
      <vt:lpstr>References</vt:lpstr>
      <vt:lpstr>IVT Statement 1</vt:lpstr>
      <vt:lpstr>IVT Statement 2</vt:lpstr>
      <vt:lpstr>Intermediate Value Theorem</vt:lpstr>
      <vt:lpstr>Recall Continuity (e-d)</vt:lpstr>
      <vt:lpstr>Continuous from the Right</vt:lpstr>
      <vt:lpstr>Recall Supremum</vt:lpstr>
      <vt:lpstr>The Completeness Axiom</vt:lpstr>
      <vt:lpstr>Analysis</vt:lpstr>
      <vt:lpstr>Analysis: Step 1</vt:lpstr>
      <vt:lpstr>Analysis: Step 2</vt:lpstr>
      <vt:lpstr>Analysis: Step 2</vt:lpstr>
      <vt:lpstr>Analysis: Step 3</vt:lpstr>
      <vt:lpstr>Analysis: Step 4</vt:lpstr>
      <vt:lpstr>Analysis: Step 5</vt:lpstr>
      <vt:lpstr>Analysis: Step 5</vt:lpstr>
      <vt:lpstr>Analysis: Step 5</vt:lpstr>
      <vt:lpstr>Analysis: Step 5</vt:lpstr>
      <vt:lpstr>Analysis: Step 5</vt:lpstr>
      <vt:lpstr>Analysis: Step 5</vt:lpstr>
      <vt:lpstr>Analysis: Step 5</vt:lpstr>
      <vt:lpstr>Analysis: Step 5</vt:lpstr>
      <vt:lpstr>Analysis: Step 5</vt:lpstr>
      <vt:lpstr>Analysis: Step 6</vt:lpstr>
      <vt:lpstr>Lemma 1</vt:lpstr>
      <vt:lpstr>Lemma 2</vt:lpstr>
      <vt:lpstr>Proof</vt:lpstr>
      <vt:lpstr>Proof</vt:lpstr>
      <vt:lpstr>Proof</vt:lpstr>
      <vt:lpstr>Proof</vt:lpstr>
      <vt:lpstr>Proof</vt:lpstr>
      <vt:lpstr>Proof</vt:lpstr>
    </vt:vector>
  </TitlesOfParts>
  <Company>Seattle Pacific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MAT1225</dc:title>
  <dc:creator>bradg</dc:creator>
  <cp:lastModifiedBy>Lau, Wai (Mathematics)</cp:lastModifiedBy>
  <cp:revision>232</cp:revision>
  <dcterms:created xsi:type="dcterms:W3CDTF">2002-09-24T20:57:52Z</dcterms:created>
  <dcterms:modified xsi:type="dcterms:W3CDTF">2020-10-15T23:38:05Z</dcterms:modified>
</cp:coreProperties>
</file>